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handoutMasterIdLst>
    <p:handoutMasterId r:id="rId7"/>
  </p:handoutMasterIdLst>
  <p:sldIdLst>
    <p:sldId id="256" r:id="rId2"/>
    <p:sldId id="257" r:id="rId3"/>
    <p:sldId id="258" r:id="rId4"/>
    <p:sldId id="259" r:id="rId5"/>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A3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3" autoAdjust="0"/>
    <p:restoredTop sz="94660"/>
  </p:normalViewPr>
  <p:slideViewPr>
    <p:cSldViewPr snapToGrid="0">
      <p:cViewPr varScale="1">
        <p:scale>
          <a:sx n="61" d="100"/>
          <a:sy n="61" d="100"/>
        </p:scale>
        <p:origin x="90" y="7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F505510C-4B46-4FEF-AFC8-9BD6EBBF0201}" type="datetimeFigureOut">
              <a:rPr lang="en-US" smtClean="0"/>
              <a:t>11/17/2015</a:t>
            </a:fld>
            <a:endParaRPr lang="en-US"/>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C2C595EE-3E17-403F-B929-CF50FB936668}" type="slidenum">
              <a:rPr lang="en-US" smtClean="0"/>
              <a:t>‹#›</a:t>
            </a:fld>
            <a:endParaRPr lang="en-US"/>
          </a:p>
        </p:txBody>
      </p:sp>
    </p:spTree>
    <p:extLst>
      <p:ext uri="{BB962C8B-B14F-4D97-AF65-F5344CB8AC3E}">
        <p14:creationId xmlns:p14="http://schemas.microsoft.com/office/powerpoint/2010/main" val="577098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8B15858A-0742-4D37-8F91-CFA59F95B2A0}" type="datetimeFigureOut">
              <a:rPr lang="en-US" smtClean="0"/>
              <a:t>11/17/2015</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505325"/>
            <a:ext cx="5661025" cy="36877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3175"/>
            <a:ext cx="3067050" cy="469900"/>
          </a:xfrm>
          <a:prstGeom prst="rect">
            <a:avLst/>
          </a:prstGeom>
        </p:spPr>
        <p:txBody>
          <a:bodyPr vert="horz" lIns="91440" tIns="45720" rIns="91440" bIns="45720" rtlCol="0" anchor="b"/>
          <a:lstStyle>
            <a:lvl1pPr algn="r">
              <a:defRPr sz="1200"/>
            </a:lvl1pPr>
          </a:lstStyle>
          <a:p>
            <a:fld id="{35063A5F-6A32-4451-AED4-8611944ADC63}" type="slidenum">
              <a:rPr lang="en-US" smtClean="0"/>
              <a:t>‹#›</a:t>
            </a:fld>
            <a:endParaRPr lang="en-US"/>
          </a:p>
        </p:txBody>
      </p:sp>
    </p:spTree>
    <p:extLst>
      <p:ext uri="{BB962C8B-B14F-4D97-AF65-F5344CB8AC3E}">
        <p14:creationId xmlns:p14="http://schemas.microsoft.com/office/powerpoint/2010/main" val="3292581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F5E7B05-7E61-4C34-A757-0093FF30E2B5}" type="datetimeFigureOut">
              <a:rPr lang="en-US" smtClean="0"/>
              <a:t>11/17/2015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6EBC764C-3EAD-4D06-84BB-6EBBF324E3D6}"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76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5E7B05-7E61-4C34-A757-0093FF30E2B5}" type="datetimeFigureOut">
              <a:rPr lang="en-US" smtClean="0"/>
              <a:t>11/17/2015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C764C-3EAD-4D06-84BB-6EBBF324E3D6}" type="slidenum">
              <a:rPr lang="en-US" smtClean="0"/>
              <a:t>‹#›</a:t>
            </a:fld>
            <a:endParaRPr lang="en-US"/>
          </a:p>
        </p:txBody>
      </p:sp>
    </p:spTree>
    <p:extLst>
      <p:ext uri="{BB962C8B-B14F-4D97-AF65-F5344CB8AC3E}">
        <p14:creationId xmlns:p14="http://schemas.microsoft.com/office/powerpoint/2010/main" val="3221044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5E7B05-7E61-4C34-A757-0093FF30E2B5}"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C764C-3EAD-4D06-84BB-6EBBF324E3D6}"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0858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5E7B05-7E61-4C34-A757-0093FF30E2B5}"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C764C-3EAD-4D06-84BB-6EBBF324E3D6}"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6843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5E7B05-7E61-4C34-A757-0093FF30E2B5}"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C764C-3EAD-4D06-84BB-6EBBF324E3D6}" type="slidenum">
              <a:rPr lang="en-US" smtClean="0"/>
              <a:t>‹#›</a:t>
            </a:fld>
            <a:endParaRPr lang="en-US"/>
          </a:p>
        </p:txBody>
      </p:sp>
    </p:spTree>
    <p:extLst>
      <p:ext uri="{BB962C8B-B14F-4D97-AF65-F5344CB8AC3E}">
        <p14:creationId xmlns:p14="http://schemas.microsoft.com/office/powerpoint/2010/main" val="1905578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5E7B05-7E61-4C34-A757-0093FF30E2B5}"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C764C-3EAD-4D06-84BB-6EBBF324E3D6}"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6832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5E7B05-7E61-4C34-A757-0093FF30E2B5}"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C764C-3EAD-4D06-84BB-6EBBF324E3D6}"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7323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5E7B05-7E61-4C34-A757-0093FF30E2B5}"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C764C-3EAD-4D06-84BB-6EBBF324E3D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5258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5E7B05-7E61-4C34-A757-0093FF30E2B5}"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C764C-3EAD-4D06-84BB-6EBBF324E3D6}"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6666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5E7B05-7E61-4C34-A757-0093FF30E2B5}"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C764C-3EAD-4D06-84BB-6EBBF324E3D6}" type="slidenum">
              <a:rPr lang="en-US" smtClean="0"/>
              <a:t>‹#›</a:t>
            </a:fld>
            <a:endParaRPr lang="en-US"/>
          </a:p>
        </p:txBody>
      </p:sp>
    </p:spTree>
    <p:extLst>
      <p:ext uri="{BB962C8B-B14F-4D97-AF65-F5344CB8AC3E}">
        <p14:creationId xmlns:p14="http://schemas.microsoft.com/office/powerpoint/2010/main" val="3408916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5E7B05-7E61-4C34-A757-0093FF30E2B5}"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C764C-3EAD-4D06-84BB-6EBBF324E3D6}"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3652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5E7B05-7E61-4C34-A757-0093FF30E2B5}" type="datetimeFigureOut">
              <a:rPr lang="en-US" smtClean="0"/>
              <a:t>11/17/2015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C764C-3EAD-4D06-84BB-6EBBF324E3D6}" type="slidenum">
              <a:rPr lang="en-US" smtClean="0"/>
              <a:t>‹#›</a:t>
            </a:fld>
            <a:endParaRPr lang="en-US"/>
          </a:p>
        </p:txBody>
      </p:sp>
    </p:spTree>
    <p:extLst>
      <p:ext uri="{BB962C8B-B14F-4D97-AF65-F5344CB8AC3E}">
        <p14:creationId xmlns:p14="http://schemas.microsoft.com/office/powerpoint/2010/main" val="810506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5E7B05-7E61-4C34-A757-0093FF30E2B5}" type="datetimeFigureOut">
              <a:rPr lang="en-US" smtClean="0"/>
              <a:t>11/17/2015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BC764C-3EAD-4D06-84BB-6EBBF324E3D6}"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7491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F5E7B05-7E61-4C34-A757-0093FF30E2B5}" type="datetimeFigureOut">
              <a:rPr lang="en-US" smtClean="0"/>
              <a:t>11/17/2015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BC764C-3EAD-4D06-84BB-6EBBF324E3D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4913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5E7B05-7E61-4C34-A757-0093FF30E2B5}" type="datetimeFigureOut">
              <a:rPr lang="en-US" smtClean="0"/>
              <a:t>11/17/2015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BC764C-3EAD-4D06-84BB-6EBBF324E3D6}" type="slidenum">
              <a:rPr lang="en-US" smtClean="0"/>
              <a:t>‹#›</a:t>
            </a:fld>
            <a:endParaRPr lang="en-US"/>
          </a:p>
        </p:txBody>
      </p:sp>
    </p:spTree>
    <p:extLst>
      <p:ext uri="{BB962C8B-B14F-4D97-AF65-F5344CB8AC3E}">
        <p14:creationId xmlns:p14="http://schemas.microsoft.com/office/powerpoint/2010/main" val="3516692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5E7B05-7E61-4C34-A757-0093FF30E2B5}" type="datetimeFigureOut">
              <a:rPr lang="en-US" smtClean="0"/>
              <a:t>11/17/2015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C764C-3EAD-4D06-84BB-6EBBF324E3D6}"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5782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5E7B05-7E61-4C34-A757-0093FF30E2B5}" type="datetimeFigureOut">
              <a:rPr lang="en-US" smtClean="0"/>
              <a:t>11/17/2015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C764C-3EAD-4D06-84BB-6EBBF324E3D6}" type="slidenum">
              <a:rPr lang="en-US" smtClean="0"/>
              <a:t>‹#›</a:t>
            </a:fld>
            <a:endParaRPr lang="en-US"/>
          </a:p>
        </p:txBody>
      </p:sp>
    </p:spTree>
    <p:extLst>
      <p:ext uri="{BB962C8B-B14F-4D97-AF65-F5344CB8AC3E}">
        <p14:creationId xmlns:p14="http://schemas.microsoft.com/office/powerpoint/2010/main" val="3365550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F5E7B05-7E61-4C34-A757-0093FF30E2B5}" type="datetimeFigureOut">
              <a:rPr lang="en-US" smtClean="0"/>
              <a:t>11/17/2015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EBC764C-3EAD-4D06-84BB-6EBBF324E3D6}" type="slidenum">
              <a:rPr lang="en-US" smtClean="0"/>
              <a:t>‹#›</a:t>
            </a:fld>
            <a:endParaRPr lang="en-US"/>
          </a:p>
        </p:txBody>
      </p:sp>
    </p:spTree>
    <p:extLst>
      <p:ext uri="{BB962C8B-B14F-4D97-AF65-F5344CB8AC3E}">
        <p14:creationId xmlns:p14="http://schemas.microsoft.com/office/powerpoint/2010/main" val="38284388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b="1" dirty="0" smtClean="0">
                <a:latin typeface="Century Gothic" panose="020B0502020202020204" pitchFamily="34" charset="0"/>
              </a:rPr>
              <a:t>Agriculture &amp; the Biofuels Industry</a:t>
            </a:r>
            <a:endParaRPr lang="en-US" b="1" dirty="0">
              <a:latin typeface="Century Gothic" panose="020B0502020202020204" pitchFamily="34" charset="0"/>
            </a:endParaRPr>
          </a:p>
        </p:txBody>
      </p:sp>
      <p:sp>
        <p:nvSpPr>
          <p:cNvPr id="3" name="Subtitle 2"/>
          <p:cNvSpPr>
            <a:spLocks noGrp="1"/>
          </p:cNvSpPr>
          <p:nvPr>
            <p:ph type="subTitle" idx="1"/>
          </p:nvPr>
        </p:nvSpPr>
        <p:spPr>
          <a:xfrm>
            <a:off x="1524000" y="6296890"/>
            <a:ext cx="9144000" cy="561109"/>
          </a:xfrm>
        </p:spPr>
        <p:txBody>
          <a:bodyPr/>
          <a:lstStyle/>
          <a:p>
            <a:r>
              <a:rPr lang="en-US" dirty="0" smtClean="0">
                <a:latin typeface="Century Gothic" panose="020B0502020202020204" pitchFamily="34" charset="0"/>
              </a:rPr>
              <a:t>Unit 1, Lesson 2</a:t>
            </a:r>
            <a:endParaRPr lang="en-US" dirty="0">
              <a:latin typeface="Century Gothic" panose="020B0502020202020204" pitchFamily="34" charset="0"/>
            </a:endParaRPr>
          </a:p>
        </p:txBody>
      </p:sp>
    </p:spTree>
    <p:extLst>
      <p:ext uri="{BB962C8B-B14F-4D97-AF65-F5344CB8AC3E}">
        <p14:creationId xmlns:p14="http://schemas.microsoft.com/office/powerpoint/2010/main" val="2718007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4140" y="273124"/>
            <a:ext cx="1638739" cy="95611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7" name="Title 6"/>
          <p:cNvSpPr>
            <a:spLocks noGrp="1"/>
          </p:cNvSpPr>
          <p:nvPr>
            <p:ph type="title"/>
          </p:nvPr>
        </p:nvSpPr>
        <p:spPr/>
        <p:txBody>
          <a:bodyPr>
            <a:normAutofit fontScale="90000"/>
          </a:bodyPr>
          <a:lstStyle/>
          <a:p>
            <a:pPr lvl="0"/>
            <a:r>
              <a:rPr lang="en-US" dirty="0"/>
              <a:t>Ethanol provides a </a:t>
            </a:r>
            <a:r>
              <a:rPr lang="en-US" dirty="0" smtClean="0"/>
              <a:t>value-added </a:t>
            </a:r>
            <a:r>
              <a:rPr lang="en-US" dirty="0"/>
              <a:t>market for corn and other </a:t>
            </a:r>
            <a:r>
              <a:rPr lang="en-US" dirty="0" smtClean="0"/>
              <a:t>commodities</a:t>
            </a:r>
            <a:endParaRPr lang="en-US" dirty="0"/>
          </a:p>
        </p:txBody>
      </p:sp>
      <p:sp>
        <p:nvSpPr>
          <p:cNvPr id="6" name="Content Placeholder 5"/>
          <p:cNvSpPr>
            <a:spLocks noGrp="1"/>
          </p:cNvSpPr>
          <p:nvPr>
            <p:ph idx="1"/>
          </p:nvPr>
        </p:nvSpPr>
        <p:spPr/>
        <p:txBody>
          <a:bodyPr>
            <a:normAutofit fontScale="85000" lnSpcReduction="20000"/>
          </a:bodyPr>
          <a:lstStyle/>
          <a:p>
            <a:pPr lvl="1"/>
            <a:r>
              <a:rPr lang="en-US" dirty="0"/>
              <a:t>Demand created by ethanol production increases the price a farmer receives for grain.</a:t>
            </a:r>
          </a:p>
          <a:p>
            <a:pPr lvl="1"/>
            <a:r>
              <a:rPr lang="en-US" dirty="0"/>
              <a:t>An increasing number of farmers are joining together in cooperatives to build ethanol production facilities - thereby directly taking advantage of the value-added market through ownership.</a:t>
            </a:r>
          </a:p>
          <a:p>
            <a:pPr lvl="1"/>
            <a:r>
              <a:rPr lang="en-US" dirty="0"/>
              <a:t>In 2013, 14 billion bushels of corn were grown in the U.S. From that and other biomass, 14.4 billion gallons of ethanol were produced. Of the 14 billion bushels of field corn produced in 2013, 35% was used as livestock feed, 34% went to ethanol plants, 9% was exported, and 13% was saved as surplus. </a:t>
            </a:r>
            <a:endParaRPr lang="en-US" dirty="0" smtClean="0"/>
          </a:p>
          <a:p>
            <a:pPr lvl="1"/>
            <a:r>
              <a:rPr lang="en-US" dirty="0" smtClean="0"/>
              <a:t>Of </a:t>
            </a:r>
            <a:r>
              <a:rPr lang="en-US" dirty="0"/>
              <a:t>the 34% that went to ethanol plants, </a:t>
            </a:r>
            <a:r>
              <a:rPr lang="en-US" dirty="0" smtClean="0"/>
              <a:t>1.1 </a:t>
            </a:r>
            <a:r>
              <a:rPr lang="en-US" dirty="0"/>
              <a:t>billion bushels of corn in the form of DDGS were returned to feed livestock. U.S. farmers will meet the challenge of a diversified market: Food, exports and energy.</a:t>
            </a:r>
          </a:p>
          <a:p>
            <a:pPr lvl="1"/>
            <a:r>
              <a:rPr lang="en-US" dirty="0"/>
              <a:t>Ethanol mixed fuel is typically cheaper and can save the U.S. consumer money.</a:t>
            </a:r>
          </a:p>
          <a:p>
            <a:pPr lvl="1"/>
            <a:r>
              <a:rPr lang="en-US" dirty="0" smtClean="0"/>
              <a:t>Ethanol </a:t>
            </a:r>
            <a:r>
              <a:rPr lang="en-US" dirty="0"/>
              <a:t>production in the U.S. accounts for approximately </a:t>
            </a:r>
            <a:r>
              <a:rPr lang="en-US" dirty="0"/>
              <a:t>7</a:t>
            </a:r>
            <a:r>
              <a:rPr lang="en-US" dirty="0" smtClean="0"/>
              <a:t>% </a:t>
            </a:r>
            <a:r>
              <a:rPr lang="en-US" dirty="0"/>
              <a:t>of the nation’s fuel supply or the equivalent of </a:t>
            </a:r>
            <a:r>
              <a:rPr lang="en-US" dirty="0" smtClean="0"/>
              <a:t>9.5 billion gallons of crude oil</a:t>
            </a:r>
            <a:r>
              <a:rPr lang="en-US" dirty="0"/>
              <a:t>. </a:t>
            </a:r>
          </a:p>
        </p:txBody>
      </p:sp>
    </p:spTree>
    <p:extLst>
      <p:ext uri="{BB962C8B-B14F-4D97-AF65-F5344CB8AC3E}">
        <p14:creationId xmlns:p14="http://schemas.microsoft.com/office/powerpoint/2010/main" val="60091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4140" y="273124"/>
            <a:ext cx="1638739" cy="95611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7" name="Title 6"/>
          <p:cNvSpPr>
            <a:spLocks noGrp="1"/>
          </p:cNvSpPr>
          <p:nvPr>
            <p:ph type="title"/>
          </p:nvPr>
        </p:nvSpPr>
        <p:spPr/>
        <p:txBody>
          <a:bodyPr>
            <a:normAutofit fontScale="90000"/>
          </a:bodyPr>
          <a:lstStyle/>
          <a:p>
            <a:pPr lvl="0"/>
            <a:r>
              <a:rPr lang="en-US" dirty="0"/>
              <a:t/>
            </a:r>
            <a:br>
              <a:rPr lang="en-US" dirty="0"/>
            </a:br>
            <a:endParaRPr lang="en-US" dirty="0"/>
          </a:p>
        </p:txBody>
      </p:sp>
      <p:pic>
        <p:nvPicPr>
          <p:cNvPr id="3" name="Content Placeholder 2"/>
          <p:cNvPicPr>
            <a:picLocks noGrp="1" noChangeAspect="1"/>
          </p:cNvPicPr>
          <p:nvPr>
            <p:ph idx="1"/>
          </p:nvPr>
        </p:nvPicPr>
        <p:blipFill rotWithShape="1">
          <a:blip r:embed="rId3"/>
          <a:srcRect t="16621" b="11714"/>
          <a:stretch/>
        </p:blipFill>
        <p:spPr>
          <a:xfrm>
            <a:off x="1380784" y="0"/>
            <a:ext cx="8316239" cy="6858000"/>
          </a:xfrm>
          <a:prstGeom prst="rect">
            <a:avLst/>
          </a:prstGeom>
        </p:spPr>
      </p:pic>
      <p:pic>
        <p:nvPicPr>
          <p:cNvPr id="5" name="Picture 4"/>
          <p:cNvPicPr>
            <a:picLocks noChangeAspect="1"/>
          </p:cNvPicPr>
          <p:nvPr/>
        </p:nvPicPr>
        <p:blipFill>
          <a:blip r:embed="rId4"/>
          <a:stretch>
            <a:fillRect/>
          </a:stretch>
        </p:blipFill>
        <p:spPr>
          <a:xfrm>
            <a:off x="9828125" y="5616268"/>
            <a:ext cx="1676400" cy="578792"/>
          </a:xfrm>
          <a:prstGeom prst="rect">
            <a:avLst/>
          </a:prstGeom>
        </p:spPr>
      </p:pic>
    </p:spTree>
    <p:extLst>
      <p:ext uri="{BB962C8B-B14F-4D97-AF65-F5344CB8AC3E}">
        <p14:creationId xmlns:p14="http://schemas.microsoft.com/office/powerpoint/2010/main" val="1288836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4140" y="273124"/>
            <a:ext cx="1638739" cy="95611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7" name="Title 6"/>
          <p:cNvSpPr>
            <a:spLocks noGrp="1"/>
          </p:cNvSpPr>
          <p:nvPr>
            <p:ph type="title"/>
          </p:nvPr>
        </p:nvSpPr>
        <p:spPr/>
        <p:txBody>
          <a:bodyPr>
            <a:normAutofit fontScale="90000"/>
          </a:bodyPr>
          <a:lstStyle/>
          <a:p>
            <a:pPr lvl="0"/>
            <a:r>
              <a:rPr lang="en-US" dirty="0" smtClean="0"/>
              <a:t>Biofuels impact on agriculture communities</a:t>
            </a:r>
            <a:endParaRPr lang="en-US" dirty="0"/>
          </a:p>
        </p:txBody>
      </p:sp>
      <p:sp>
        <p:nvSpPr>
          <p:cNvPr id="6" name="Content Placeholder 5"/>
          <p:cNvSpPr>
            <a:spLocks noGrp="1"/>
          </p:cNvSpPr>
          <p:nvPr>
            <p:ph idx="1"/>
          </p:nvPr>
        </p:nvSpPr>
        <p:spPr/>
        <p:txBody>
          <a:bodyPr>
            <a:noAutofit/>
          </a:bodyPr>
          <a:lstStyle/>
          <a:p>
            <a:pPr marL="0" indent="0">
              <a:spcBef>
                <a:spcPts val="1800"/>
              </a:spcBef>
              <a:spcAft>
                <a:spcPts val="0"/>
              </a:spcAft>
              <a:buNone/>
            </a:pPr>
            <a:r>
              <a:rPr lang="en-US" sz="1400" dirty="0">
                <a:latin typeface="Century Gothic" panose="020B0502020202020204" pitchFamily="34" charset="0"/>
              </a:rPr>
              <a:t>In 2013, the U.S. spent approximately $_____ billion on imported crude oil. Producing and consuming biofuels in the U.S. can help guard against oil ______________, support the economy and strengthen our energy independence.</a:t>
            </a:r>
          </a:p>
          <a:p>
            <a:pPr marL="0" indent="0">
              <a:spcBef>
                <a:spcPts val="1800"/>
              </a:spcBef>
              <a:spcAft>
                <a:spcPts val="0"/>
              </a:spcAft>
              <a:buNone/>
            </a:pPr>
            <a:r>
              <a:rPr lang="en-US" sz="1400" dirty="0">
                <a:latin typeface="Century Gothic" panose="020B0502020202020204" pitchFamily="34" charset="0"/>
              </a:rPr>
              <a:t>Approximately _____ billion gallons of biofuels were consumed in the U.S. in 2013. Most biofuels are produced from ___________, but they can also be produced from cellulose, and non-food sources like waste, energy crops and ________.</a:t>
            </a:r>
          </a:p>
          <a:p>
            <a:pPr marL="0" indent="0">
              <a:spcBef>
                <a:spcPts val="2400"/>
              </a:spcBef>
              <a:spcAft>
                <a:spcPts val="0"/>
              </a:spcAft>
              <a:buNone/>
            </a:pPr>
            <a:r>
              <a:rPr lang="en-US" sz="1400" dirty="0">
                <a:latin typeface="Century Gothic" panose="020B0502020202020204" pitchFamily="34" charset="0"/>
              </a:rPr>
              <a:t>Cellulosic biofuels reduce ________________emissions by more than _____% when compared to petroleum-derived gasoline.</a:t>
            </a:r>
          </a:p>
          <a:p>
            <a:pPr marL="0" indent="0">
              <a:spcBef>
                <a:spcPts val="1800"/>
              </a:spcBef>
              <a:spcAft>
                <a:spcPts val="0"/>
              </a:spcAft>
              <a:buNone/>
            </a:pPr>
            <a:r>
              <a:rPr lang="en-US" sz="1400" dirty="0">
                <a:latin typeface="Century Gothic" panose="020B0502020202020204" pitchFamily="34" charset="0"/>
              </a:rPr>
              <a:t>Approximately __________ U.S. jobs have been created by the biofuels industry. These jobs include _________, ___________, engineering, construction, ______________, and sales.</a:t>
            </a:r>
          </a:p>
          <a:p>
            <a:pPr marL="0" indent="0">
              <a:spcBef>
                <a:spcPts val="1800"/>
              </a:spcBef>
              <a:spcAft>
                <a:spcPts val="0"/>
              </a:spcAft>
              <a:buNone/>
            </a:pPr>
            <a:r>
              <a:rPr lang="en-US" sz="1400" dirty="0">
                <a:latin typeface="Century Gothic" panose="020B0502020202020204" pitchFamily="34" charset="0"/>
              </a:rPr>
              <a:t>By 2030 up to ____ billion gallons of biofuels could be sustainable produced in the U.S. each year. This would displace nearly ____% of the nation’s current petroleum consumption by volume.</a:t>
            </a:r>
          </a:p>
        </p:txBody>
      </p:sp>
    </p:spTree>
    <p:extLst>
      <p:ext uri="{BB962C8B-B14F-4D97-AF65-F5344CB8AC3E}">
        <p14:creationId xmlns:p14="http://schemas.microsoft.com/office/powerpoint/2010/main" val="2512612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670</TotalTime>
  <Words>373</Words>
  <Application>Microsoft Office PowerPoint</Application>
  <PresentationFormat>Widescreen</PresentationFormat>
  <Paragraphs>16</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Century Gothic</vt:lpstr>
      <vt:lpstr>Garamond</vt:lpstr>
      <vt:lpstr>Organic</vt:lpstr>
      <vt:lpstr>Agriculture &amp; the Biofuels Industry</vt:lpstr>
      <vt:lpstr>Ethanol provides a value-added market for corn and other commodities</vt:lpstr>
      <vt:lpstr> </vt:lpstr>
      <vt:lpstr>Biofuels impact on agriculture communities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Educating Iowans with a focus on youth regarding  the breadth and global significance of agriculture.</dc:title>
  <dc:creator>Will Fett</dc:creator>
  <cp:lastModifiedBy>Will Fett</cp:lastModifiedBy>
  <cp:revision>29</cp:revision>
  <cp:lastPrinted>2015-02-23T11:22:58Z</cp:lastPrinted>
  <dcterms:created xsi:type="dcterms:W3CDTF">2015-02-17T22:12:25Z</dcterms:created>
  <dcterms:modified xsi:type="dcterms:W3CDTF">2015-11-17T21:03:59Z</dcterms:modified>
</cp:coreProperties>
</file>